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</p:sldIdLst>
  <p:sldSz cy="35999725" cx="32399275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lide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2429947" y="5891626"/>
            <a:ext cx="27539394" cy="1253324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259"/>
              <a:buFont typeface="Calibri"/>
              <a:buNone/>
              <a:defRPr sz="2125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4049911" y="18908198"/>
            <a:ext cx="24299466" cy="869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ctr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8504"/>
              <a:buNone/>
              <a:defRPr sz="8504"/>
            </a:lvl1pPr>
            <a:lvl2pPr lvl="1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None/>
              <a:defRPr sz="7086"/>
            </a:lvl2pPr>
            <a:lvl3pPr lvl="2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None/>
              <a:defRPr sz="6378"/>
            </a:lvl3pPr>
            <a:lvl4pPr lvl="3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4pPr>
            <a:lvl5pPr lvl="4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5pPr>
            <a:lvl6pPr lvl="5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6pPr>
            <a:lvl7pPr lvl="6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7pPr>
            <a:lvl8pPr lvl="7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8pPr>
            <a:lvl9pPr lvl="8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2227451" y="33366431"/>
            <a:ext cx="7289840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10732264" y="33366431"/>
            <a:ext cx="10934760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22881997" y="33366431"/>
            <a:ext cx="7289840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ulo e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2227451" y="1916661"/>
            <a:ext cx="27944386" cy="695828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4778893" y="7031822"/>
            <a:ext cx="22841503" cy="279443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2227451" y="33366431"/>
            <a:ext cx="7289840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10732264" y="33366431"/>
            <a:ext cx="10934760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22881997" y="33366431"/>
            <a:ext cx="7289840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exto e Título Vertical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11424732" y="13677662"/>
            <a:ext cx="30508115" cy="69860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-2749955" y="6894061"/>
            <a:ext cx="30508115" cy="205532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2227451" y="33366431"/>
            <a:ext cx="7289840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10732264" y="33366431"/>
            <a:ext cx="10934760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22881997" y="33366431"/>
            <a:ext cx="7289840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ulo e Conteúdo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2227451" y="1916661"/>
            <a:ext cx="27944386" cy="695828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2227451" y="9583264"/>
            <a:ext cx="27944386" cy="228415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2227451" y="33366431"/>
            <a:ext cx="7289840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10732264" y="33366431"/>
            <a:ext cx="10934760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22881997" y="33366431"/>
            <a:ext cx="7289840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beçalho da Seção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2210578" y="8974945"/>
            <a:ext cx="27944386" cy="149748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259"/>
              <a:buFont typeface="Calibri"/>
              <a:buNone/>
              <a:defRPr sz="2125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2210578" y="24091502"/>
            <a:ext cx="27944386" cy="78749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8504"/>
              <a:buNone/>
              <a:defRPr sz="8504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7086"/>
              <a:buNone/>
              <a:defRPr sz="7086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6378"/>
              <a:buNone/>
              <a:defRPr sz="6378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2227451" y="33366431"/>
            <a:ext cx="7289840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10732264" y="33366431"/>
            <a:ext cx="10934760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22881997" y="33366431"/>
            <a:ext cx="7289840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uas Partes de Conteúdo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2227451" y="1916661"/>
            <a:ext cx="27944386" cy="695828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2227451" y="9583264"/>
            <a:ext cx="13769697" cy="228415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16402141" y="9583264"/>
            <a:ext cx="13769697" cy="228415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2227451" y="33366431"/>
            <a:ext cx="7289840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10732264" y="33366431"/>
            <a:ext cx="10934760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22881997" y="33366431"/>
            <a:ext cx="7289840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ação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2231671" y="1916661"/>
            <a:ext cx="27944386" cy="695828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2231675" y="8824938"/>
            <a:ext cx="13706416" cy="432496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8504"/>
              <a:buNone/>
              <a:defRPr b="1" sz="8504"/>
            </a:lvl1pPr>
            <a:lvl2pPr indent="-228600" lvl="1" marL="914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None/>
              <a:defRPr b="1" sz="7086"/>
            </a:lvl2pPr>
            <a:lvl3pPr indent="-228600" lvl="2" marL="1371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None/>
              <a:defRPr b="1" sz="6378"/>
            </a:lvl3pPr>
            <a:lvl4pPr indent="-228600" lvl="3" marL="1828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b="1" sz="5669"/>
            </a:lvl4pPr>
            <a:lvl5pPr indent="-228600" lvl="4" marL="22860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b="1" sz="5669"/>
            </a:lvl5pPr>
            <a:lvl6pPr indent="-22860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b="1" sz="5669"/>
            </a:lvl6pPr>
            <a:lvl7pPr indent="-22860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b="1" sz="5669"/>
            </a:lvl7pPr>
            <a:lvl8pPr indent="-22860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b="1" sz="5669"/>
            </a:lvl8pPr>
            <a:lvl9pPr indent="-22860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b="1" sz="5669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2231675" y="13149905"/>
            <a:ext cx="13706416" cy="193415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16402142" y="8824938"/>
            <a:ext cx="13773917" cy="432496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8504"/>
              <a:buNone/>
              <a:defRPr b="1" sz="8504"/>
            </a:lvl1pPr>
            <a:lvl2pPr indent="-228600" lvl="1" marL="914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None/>
              <a:defRPr b="1" sz="7086"/>
            </a:lvl2pPr>
            <a:lvl3pPr indent="-228600" lvl="2" marL="1371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None/>
              <a:defRPr b="1" sz="6378"/>
            </a:lvl3pPr>
            <a:lvl4pPr indent="-228600" lvl="3" marL="1828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b="1" sz="5669"/>
            </a:lvl4pPr>
            <a:lvl5pPr indent="-228600" lvl="4" marL="22860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b="1" sz="5669"/>
            </a:lvl5pPr>
            <a:lvl6pPr indent="-22860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b="1" sz="5669"/>
            </a:lvl6pPr>
            <a:lvl7pPr indent="-22860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b="1" sz="5669"/>
            </a:lvl7pPr>
            <a:lvl8pPr indent="-22860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b="1" sz="5669"/>
            </a:lvl8pPr>
            <a:lvl9pPr indent="-22860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b="1" sz="5669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16402142" y="13149905"/>
            <a:ext cx="13773917" cy="193415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2227451" y="33366431"/>
            <a:ext cx="7289840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10732264" y="33366431"/>
            <a:ext cx="10934760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22881997" y="33366431"/>
            <a:ext cx="7289840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omente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2227451" y="1916661"/>
            <a:ext cx="27944386" cy="695828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2227451" y="33366431"/>
            <a:ext cx="7289840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10732264" y="33366431"/>
            <a:ext cx="10934760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22881997" y="33366431"/>
            <a:ext cx="7289840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Em br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2227451" y="33366431"/>
            <a:ext cx="7289840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10732264" y="33366431"/>
            <a:ext cx="10934760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22881997" y="33366431"/>
            <a:ext cx="7289840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údo com Legenda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2231671" y="2399982"/>
            <a:ext cx="10449614" cy="839993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338"/>
              <a:buFont typeface="Calibri"/>
              <a:buNone/>
              <a:defRPr sz="11338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13773917" y="5183304"/>
            <a:ext cx="16402140" cy="2558314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948563" lvl="0" marL="4572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1338"/>
              <a:buChar char="•"/>
              <a:defRPr sz="11338"/>
            </a:lvl1pPr>
            <a:lvl2pPr indent="-858583" lvl="1" marL="914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9921"/>
              <a:buChar char="•"/>
              <a:defRPr sz="9921"/>
            </a:lvl2pPr>
            <a:lvl3pPr indent="-768604" lvl="2" marL="1371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8504"/>
              <a:buChar char="•"/>
              <a:defRPr sz="8504"/>
            </a:lvl3pPr>
            <a:lvl4pPr indent="-678561" lvl="3" marL="1828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4pPr>
            <a:lvl5pPr indent="-678561" lvl="4" marL="22860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5pPr>
            <a:lvl6pPr indent="-67856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6pPr>
            <a:lvl7pPr indent="-67856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7pPr>
            <a:lvl8pPr indent="-67856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8pPr>
            <a:lvl9pPr indent="-67856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2231671" y="10799922"/>
            <a:ext cx="10449614" cy="20008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1pPr>
            <a:lvl2pPr indent="-228600" lvl="1" marL="914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4960"/>
              <a:buNone/>
              <a:defRPr sz="4960"/>
            </a:lvl2pPr>
            <a:lvl3pPr indent="-228600" lvl="2" marL="1371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4252"/>
              <a:buNone/>
              <a:defRPr sz="4252"/>
            </a:lvl3pPr>
            <a:lvl4pPr indent="-228600" lvl="3" marL="1828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4pPr>
            <a:lvl5pPr indent="-228600" lvl="4" marL="22860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5pPr>
            <a:lvl6pPr indent="-22860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6pPr>
            <a:lvl7pPr indent="-22860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7pPr>
            <a:lvl8pPr indent="-22860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8pPr>
            <a:lvl9pPr indent="-22860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2227451" y="33366431"/>
            <a:ext cx="7289840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10732264" y="33366431"/>
            <a:ext cx="10934760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22881997" y="33366431"/>
            <a:ext cx="7289840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Imagem com Legenda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2231671" y="2399982"/>
            <a:ext cx="10449614" cy="839993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338"/>
              <a:buFont typeface="Calibri"/>
              <a:buNone/>
              <a:defRPr sz="11338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13773917" y="5183304"/>
            <a:ext cx="16402140" cy="2558314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1338"/>
              <a:buFont typeface="Arial"/>
              <a:buNone/>
              <a:defRPr b="0" i="0" sz="1133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9921"/>
              <a:buFont typeface="Arial"/>
              <a:buNone/>
              <a:defRPr b="0" i="0" sz="992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8504"/>
              <a:buFont typeface="Arial"/>
              <a:buNone/>
              <a:defRPr b="0" i="0" sz="850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Font typeface="Arial"/>
              <a:buNone/>
              <a:defRPr b="0" i="0" sz="70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Font typeface="Arial"/>
              <a:buNone/>
              <a:defRPr b="0" i="0" sz="70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Font typeface="Arial"/>
              <a:buNone/>
              <a:defRPr b="0" i="0" sz="70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Font typeface="Arial"/>
              <a:buNone/>
              <a:defRPr b="0" i="0" sz="70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Font typeface="Arial"/>
              <a:buNone/>
              <a:defRPr b="0" i="0" sz="70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Font typeface="Arial"/>
              <a:buNone/>
              <a:defRPr b="0" i="0" sz="70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2231671" y="10799922"/>
            <a:ext cx="10449614" cy="20008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1pPr>
            <a:lvl2pPr indent="-228600" lvl="1" marL="914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4960"/>
              <a:buNone/>
              <a:defRPr sz="4960"/>
            </a:lvl2pPr>
            <a:lvl3pPr indent="-228600" lvl="2" marL="1371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4252"/>
              <a:buNone/>
              <a:defRPr sz="4252"/>
            </a:lvl3pPr>
            <a:lvl4pPr indent="-228600" lvl="3" marL="1828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4pPr>
            <a:lvl5pPr indent="-228600" lvl="4" marL="22860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5pPr>
            <a:lvl6pPr indent="-22860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6pPr>
            <a:lvl7pPr indent="-22860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7pPr>
            <a:lvl8pPr indent="-22860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8pPr>
            <a:lvl9pPr indent="-22860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2227451" y="33366431"/>
            <a:ext cx="7289840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10732264" y="33366431"/>
            <a:ext cx="10934760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22881997" y="33366431"/>
            <a:ext cx="7289840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227451" y="1916661"/>
            <a:ext cx="27944386" cy="695828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590"/>
              <a:buFont typeface="Calibri"/>
              <a:buNone/>
              <a:defRPr b="0" i="0" sz="1558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227451" y="9583264"/>
            <a:ext cx="27944386" cy="228415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858583" lvl="0" marL="457200" marR="0" rtl="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9921"/>
              <a:buFont typeface="Arial"/>
              <a:buChar char="•"/>
              <a:defRPr b="0" i="0" sz="992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8604" lvl="1" marL="914400" marR="0" rtl="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8504"/>
              <a:buFont typeface="Arial"/>
              <a:buChar char="•"/>
              <a:defRPr b="0" i="0" sz="850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678561" lvl="2" marL="1371600" marR="0" rtl="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Font typeface="Arial"/>
              <a:buChar char="•"/>
              <a:defRPr b="0" i="0" sz="70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633603" lvl="3" marL="1828800" marR="0" rtl="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b="0" i="0" sz="637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633603" lvl="4" marL="2286000" marR="0" rtl="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b="0" i="0" sz="637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633603" lvl="5" marL="2743200" marR="0" rtl="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b="0" i="0" sz="637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633603" lvl="6" marL="3200400" marR="0" rtl="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b="0" i="0" sz="637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633603" lvl="7" marL="3657600" marR="0" rtl="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b="0" i="0" sz="637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633603" lvl="8" marL="4114800" marR="0" rtl="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b="0" i="0" sz="637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2227451" y="33366431"/>
            <a:ext cx="7289840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10732264" y="33366431"/>
            <a:ext cx="10934760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22881997" y="33366431"/>
            <a:ext cx="7289840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892656" y="1108580"/>
            <a:ext cx="8836945" cy="2569333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3"/>
          <p:cNvSpPr txBox="1"/>
          <p:nvPr/>
        </p:nvSpPr>
        <p:spPr>
          <a:xfrm>
            <a:off x="2024744" y="3557543"/>
            <a:ext cx="20476029" cy="25853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TÍTULO DO TRABALHO  . . . . . . . . . . . . . . . . . . . . . . . . . . . . . . . . . . . . . . . . . . . . . . . .  . . . . . . . . . . . . . . . . . . . . . . . . . . . . . . . . . . . . . . . . . . . . . . . . . . . . . . . . . . . . . . . . . . .  . . . . . . . . . . . . . . . . . . . . . . . . . . . . . . . . . . . . . . . . . . . . .</a:t>
            </a:r>
            <a:endParaRPr b="1" sz="5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3"/>
          <p:cNvSpPr txBox="1"/>
          <p:nvPr/>
        </p:nvSpPr>
        <p:spPr>
          <a:xfrm>
            <a:off x="2024743" y="2102551"/>
            <a:ext cx="4506686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#IRRDB AXXX</a:t>
            </a:r>
            <a:endParaRPr sz="4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3"/>
          <p:cNvSpPr txBox="1"/>
          <p:nvPr/>
        </p:nvSpPr>
        <p:spPr>
          <a:xfrm>
            <a:off x="7507074" y="1917900"/>
            <a:ext cx="149937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POSTER PÓS GRADUAÇÃO</a:t>
            </a:r>
            <a:endParaRPr b="1" sz="7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3"/>
          <p:cNvSpPr/>
          <p:nvPr/>
        </p:nvSpPr>
        <p:spPr>
          <a:xfrm>
            <a:off x="24137508" y="4074141"/>
            <a:ext cx="6673815" cy="13849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 1 . . . . . . . . . . . . . . . . . . . . . . . . . . . . . 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 2 . . . . . . . . . . . . . . . . . . . . . . . . . . . . . .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 3 . . . . . . . . . . . . . . . . . . . . . . . . . . . . . .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89" name="Google Shape;89;p13"/>
          <p:cNvCxnSpPr/>
          <p:nvPr/>
        </p:nvCxnSpPr>
        <p:spPr>
          <a:xfrm flipH="1" rot="10800000">
            <a:off x="937793" y="6377877"/>
            <a:ext cx="30791808" cy="1"/>
          </a:xfrm>
          <a:prstGeom prst="straightConnector1">
            <a:avLst/>
          </a:prstGeom>
          <a:noFill/>
          <a:ln cap="flat" cmpd="sng" w="76200">
            <a:solidFill>
              <a:srgbClr val="25829F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90" name="Google Shape;90;p13"/>
          <p:cNvSpPr/>
          <p:nvPr/>
        </p:nvSpPr>
        <p:spPr>
          <a:xfrm>
            <a:off x="754992" y="32943044"/>
            <a:ext cx="7759560" cy="26776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 Nome da empresa ou instituição, e-mail do autor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– telefone do autor.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 Nome da empresa ou instituição, e-mail do autor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– telefone do autor.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Nome da empresa ou instituição, e-mail do autor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– telefone do autor</a:t>
            </a:r>
            <a:endParaRPr/>
          </a:p>
        </p:txBody>
      </p:sp>
      <p:sp>
        <p:nvSpPr>
          <p:cNvPr id="91" name="Google Shape;91;p13"/>
          <p:cNvSpPr/>
          <p:nvPr/>
        </p:nvSpPr>
        <p:spPr>
          <a:xfrm>
            <a:off x="10646231" y="33318488"/>
            <a:ext cx="3559629" cy="1926772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12700">
            <a:solidFill>
              <a:schemeClr val="accent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LOGO INSTITUCIONAL DA AFILIAÇÃO DO AUTOR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3"/>
          <p:cNvSpPr/>
          <p:nvPr/>
        </p:nvSpPr>
        <p:spPr>
          <a:xfrm>
            <a:off x="15805747" y="33318488"/>
            <a:ext cx="3559629" cy="1926772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12700">
            <a:solidFill>
              <a:schemeClr val="accent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LOGO INSTITUCIONAL DA AFILIAÇÃO DO AUTOR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3"/>
          <p:cNvSpPr/>
          <p:nvPr/>
        </p:nvSpPr>
        <p:spPr>
          <a:xfrm>
            <a:off x="20965266" y="33274081"/>
            <a:ext cx="3559629" cy="1926772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12700">
            <a:solidFill>
              <a:schemeClr val="accent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LOGO INSTITUCIONAL DA AFILIAÇÃO DO AUTOR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4" name="Google Shape;94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649002" y="33318488"/>
            <a:ext cx="5897801" cy="171478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5" name="Google Shape;95;p13"/>
          <p:cNvCxnSpPr/>
          <p:nvPr/>
        </p:nvCxnSpPr>
        <p:spPr>
          <a:xfrm flipH="1" rot="10800000">
            <a:off x="709193" y="32764833"/>
            <a:ext cx="30791808" cy="1"/>
          </a:xfrm>
          <a:prstGeom prst="straightConnector1">
            <a:avLst/>
          </a:prstGeom>
          <a:noFill/>
          <a:ln cap="flat" cmpd="sng" w="76200">
            <a:solidFill>
              <a:srgbClr val="25829F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96" name="Google Shape;96;p13"/>
          <p:cNvSpPr txBox="1"/>
          <p:nvPr/>
        </p:nvSpPr>
        <p:spPr>
          <a:xfrm>
            <a:off x="6640200" y="12292600"/>
            <a:ext cx="17497200" cy="993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000" u="sng">
                <a:latin typeface="Calibri"/>
                <a:ea typeface="Calibri"/>
                <a:cs typeface="Calibri"/>
                <a:sym typeface="Calibri"/>
              </a:rPr>
              <a:t>RECOMENDAÇÕES PARA OS PÔSTERES:</a:t>
            </a:r>
            <a:endParaRPr b="1" sz="3000" u="sng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000">
                <a:latin typeface="Calibri"/>
                <a:ea typeface="Calibri"/>
                <a:cs typeface="Calibri"/>
                <a:sym typeface="Calibri"/>
              </a:rPr>
              <a:t>Um bom pôster deve conter os seguintes itens: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000">
                <a:latin typeface="Calibri"/>
                <a:ea typeface="Calibri"/>
                <a:cs typeface="Calibri"/>
                <a:sym typeface="Calibri"/>
              </a:rPr>
              <a:t> 	- Introdução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000">
                <a:latin typeface="Calibri"/>
                <a:ea typeface="Calibri"/>
                <a:cs typeface="Calibri"/>
                <a:sym typeface="Calibri"/>
              </a:rPr>
              <a:t> 	- Objetivos do trabalho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000">
                <a:latin typeface="Calibri"/>
                <a:ea typeface="Calibri"/>
                <a:cs typeface="Calibri"/>
                <a:sym typeface="Calibri"/>
              </a:rPr>
              <a:t> 	- Metodologia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000">
                <a:latin typeface="Calibri"/>
                <a:ea typeface="Calibri"/>
                <a:cs typeface="Calibri"/>
                <a:sym typeface="Calibri"/>
              </a:rPr>
              <a:t> 	- Resultados e discussão: ilustrada com tabelas, esquemas, figuras, gráficos, etc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000">
                <a:latin typeface="Calibri"/>
                <a:ea typeface="Calibri"/>
                <a:cs typeface="Calibri"/>
                <a:sym typeface="Calibri"/>
              </a:rPr>
              <a:t> 	- Conclusão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000">
                <a:latin typeface="Calibri"/>
                <a:ea typeface="Calibri"/>
                <a:cs typeface="Calibri"/>
                <a:sym typeface="Calibri"/>
              </a:rPr>
              <a:t> 	- Referências: lista selecionada de referências, tipicamente até cinco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000">
                <a:latin typeface="Calibri"/>
                <a:ea typeface="Calibri"/>
                <a:cs typeface="Calibri"/>
                <a:sym typeface="Calibri"/>
              </a:rPr>
              <a:t> 	- Agradecimentos: utilizar logos das agências de fomento e instituições de ensino e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000">
                <a:latin typeface="Calibri"/>
                <a:ea typeface="Calibri"/>
                <a:cs typeface="Calibri"/>
                <a:sym typeface="Calibri"/>
              </a:rPr>
              <a:t>   	pesquisa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000">
                <a:latin typeface="Calibri"/>
                <a:ea typeface="Calibri"/>
                <a:cs typeface="Calibri"/>
                <a:sym typeface="Calibri"/>
              </a:rPr>
              <a:t>As figuras e imagens devem ter resolução entre 72 e 96dpi.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000">
                <a:latin typeface="Calibri"/>
                <a:ea typeface="Calibri"/>
                <a:cs typeface="Calibri"/>
                <a:sym typeface="Calibri"/>
              </a:rPr>
              <a:t>A fonte deve ser 20 no mínimo para assegurar boa leitura.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Google Shape;101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892656" y="1108580"/>
            <a:ext cx="8836945" cy="2569333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14"/>
          <p:cNvSpPr txBox="1"/>
          <p:nvPr/>
        </p:nvSpPr>
        <p:spPr>
          <a:xfrm>
            <a:off x="2024744" y="3557543"/>
            <a:ext cx="20476029" cy="25853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5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TÍTULO DO TRABALHO  . . . . . . . . . . . . . . . . . . . . . . . . . . . . . . . . . . . . . . . . . . . . . . . .  . . . . . . . . . . . . . . . . . . . . . . . . . . . . . . . . . . . . . . . . . . . . . . . . . . . . . . . . . . . . . . . . . . .  . . . . . . . . . . . . . . . . . . . . . . . . . . . . . . . . . . . . . . . . . . . . .</a:t>
            </a:r>
            <a:endParaRPr b="1" sz="5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4"/>
          <p:cNvSpPr txBox="1"/>
          <p:nvPr/>
        </p:nvSpPr>
        <p:spPr>
          <a:xfrm>
            <a:off x="2024743" y="2102551"/>
            <a:ext cx="4506686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#IRRDB AXXX</a:t>
            </a:r>
            <a:endParaRPr sz="4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4"/>
          <p:cNvSpPr/>
          <p:nvPr/>
        </p:nvSpPr>
        <p:spPr>
          <a:xfrm>
            <a:off x="24137508" y="4074141"/>
            <a:ext cx="6673815" cy="13849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 1 . . . . . . . . . . . . . . . . . . . . . . . . . . . . . 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 2 . . . . . . . . . . . . . . . . . . . . . . . . . . . . . .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 3 . . . . . . . . . . . . . . . . . . . . . . . . . . . . . .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05" name="Google Shape;105;p14"/>
          <p:cNvCxnSpPr/>
          <p:nvPr/>
        </p:nvCxnSpPr>
        <p:spPr>
          <a:xfrm flipH="1" rot="10800000">
            <a:off x="937793" y="6377877"/>
            <a:ext cx="30791808" cy="1"/>
          </a:xfrm>
          <a:prstGeom prst="straightConnector1">
            <a:avLst/>
          </a:prstGeom>
          <a:noFill/>
          <a:ln cap="flat" cmpd="sng" w="76200">
            <a:solidFill>
              <a:srgbClr val="25829F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06" name="Google Shape;106;p14"/>
          <p:cNvSpPr/>
          <p:nvPr/>
        </p:nvSpPr>
        <p:spPr>
          <a:xfrm>
            <a:off x="754992" y="32943044"/>
            <a:ext cx="7759560" cy="26776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 Nome da empresa ou instituição, e-mail do autor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– telefone do autor.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 Nome da empresa ou instituição, e-mail do autor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– telefone do autor.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Nome da empresa ou instituição, e-mail do autor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– telefone do autor</a:t>
            </a:r>
            <a:endParaRPr/>
          </a:p>
        </p:txBody>
      </p:sp>
      <p:sp>
        <p:nvSpPr>
          <p:cNvPr id="107" name="Google Shape;107;p14"/>
          <p:cNvSpPr/>
          <p:nvPr/>
        </p:nvSpPr>
        <p:spPr>
          <a:xfrm>
            <a:off x="10646231" y="33318488"/>
            <a:ext cx="3559629" cy="1926772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12700">
            <a:solidFill>
              <a:schemeClr val="accent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LOGO INSTITUCIONAL DA AFILIAÇÃO DO AUTOR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14"/>
          <p:cNvSpPr/>
          <p:nvPr/>
        </p:nvSpPr>
        <p:spPr>
          <a:xfrm>
            <a:off x="15805747" y="33318488"/>
            <a:ext cx="3559629" cy="1926772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12700">
            <a:solidFill>
              <a:schemeClr val="accent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LOGO INSTITUCIONAL DA AFILIAÇÃO DO AUTOR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14"/>
          <p:cNvSpPr/>
          <p:nvPr/>
        </p:nvSpPr>
        <p:spPr>
          <a:xfrm>
            <a:off x="20965266" y="33274081"/>
            <a:ext cx="3559629" cy="1926772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12700">
            <a:solidFill>
              <a:schemeClr val="accent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LOGO INSTITUCIONAL DA AFILIAÇÃO DO AUTOR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0" name="Google Shape;110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649002" y="33318488"/>
            <a:ext cx="5897801" cy="171478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1" name="Google Shape;111;p14"/>
          <p:cNvCxnSpPr/>
          <p:nvPr/>
        </p:nvCxnSpPr>
        <p:spPr>
          <a:xfrm flipH="1" rot="10800000">
            <a:off x="709193" y="32764833"/>
            <a:ext cx="30791808" cy="1"/>
          </a:xfrm>
          <a:prstGeom prst="straightConnector1">
            <a:avLst/>
          </a:prstGeom>
          <a:noFill/>
          <a:ln cap="flat" cmpd="sng" w="76200">
            <a:solidFill>
              <a:srgbClr val="25829F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12" name="Google Shape;112;p14"/>
          <p:cNvSpPr txBox="1"/>
          <p:nvPr/>
        </p:nvSpPr>
        <p:spPr>
          <a:xfrm>
            <a:off x="6580417" y="1917884"/>
            <a:ext cx="15250885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POSTER DE GRADUAÇÃO</a:t>
            </a:r>
            <a:endParaRPr/>
          </a:p>
        </p:txBody>
      </p:sp>
      <p:sp>
        <p:nvSpPr>
          <p:cNvPr id="113" name="Google Shape;113;p14"/>
          <p:cNvSpPr txBox="1"/>
          <p:nvPr/>
        </p:nvSpPr>
        <p:spPr>
          <a:xfrm>
            <a:off x="6640200" y="12292600"/>
            <a:ext cx="17497200" cy="993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000" u="sng">
                <a:latin typeface="Calibri"/>
                <a:ea typeface="Calibri"/>
                <a:cs typeface="Calibri"/>
                <a:sym typeface="Calibri"/>
              </a:rPr>
              <a:t>RECOMENDAÇÕES PARA OS PÔSTERES:</a:t>
            </a:r>
            <a:endParaRPr b="1" sz="3000" u="sng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000">
                <a:latin typeface="Calibri"/>
                <a:ea typeface="Calibri"/>
                <a:cs typeface="Calibri"/>
                <a:sym typeface="Calibri"/>
              </a:rPr>
              <a:t>Um bom pôster deve conter os seguintes itens: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000">
                <a:latin typeface="Calibri"/>
                <a:ea typeface="Calibri"/>
                <a:cs typeface="Calibri"/>
                <a:sym typeface="Calibri"/>
              </a:rPr>
              <a:t> 	- Introdução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000">
                <a:latin typeface="Calibri"/>
                <a:ea typeface="Calibri"/>
                <a:cs typeface="Calibri"/>
                <a:sym typeface="Calibri"/>
              </a:rPr>
              <a:t> 	- Objetivos do trabalho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000">
                <a:latin typeface="Calibri"/>
                <a:ea typeface="Calibri"/>
                <a:cs typeface="Calibri"/>
                <a:sym typeface="Calibri"/>
              </a:rPr>
              <a:t> 	- Metodologia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000">
                <a:latin typeface="Calibri"/>
                <a:ea typeface="Calibri"/>
                <a:cs typeface="Calibri"/>
                <a:sym typeface="Calibri"/>
              </a:rPr>
              <a:t> 	- Resultados e discussão: ilustrada com tabelas, esquemas, figuras, gráficos, etc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000">
                <a:latin typeface="Calibri"/>
                <a:ea typeface="Calibri"/>
                <a:cs typeface="Calibri"/>
                <a:sym typeface="Calibri"/>
              </a:rPr>
              <a:t> 	- Conclusão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000">
                <a:latin typeface="Calibri"/>
                <a:ea typeface="Calibri"/>
                <a:cs typeface="Calibri"/>
                <a:sym typeface="Calibri"/>
              </a:rPr>
              <a:t> 	- Referências: lista selecionada de referências, tipicamente até cinco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000">
                <a:latin typeface="Calibri"/>
                <a:ea typeface="Calibri"/>
                <a:cs typeface="Calibri"/>
                <a:sym typeface="Calibri"/>
              </a:rPr>
              <a:t> 	- Agradecimentos: utilizar logos das agências de fomento e instituições de ensino e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000">
                <a:latin typeface="Calibri"/>
                <a:ea typeface="Calibri"/>
                <a:cs typeface="Calibri"/>
                <a:sym typeface="Calibri"/>
              </a:rPr>
              <a:t>   	pesquisa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000">
                <a:latin typeface="Calibri"/>
                <a:ea typeface="Calibri"/>
                <a:cs typeface="Calibri"/>
                <a:sym typeface="Calibri"/>
              </a:rPr>
              <a:t>As figuras e imagens devem ter resolução entre 72 e 96dpi.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000">
                <a:latin typeface="Calibri"/>
                <a:ea typeface="Calibri"/>
                <a:cs typeface="Calibri"/>
                <a:sym typeface="Calibri"/>
              </a:rPr>
              <a:t>A fonte deve ser 20 no mínimo para assegurar boa leitura.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Google Shape;118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892656" y="1108580"/>
            <a:ext cx="8836945" cy="2569333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15"/>
          <p:cNvSpPr txBox="1"/>
          <p:nvPr/>
        </p:nvSpPr>
        <p:spPr>
          <a:xfrm>
            <a:off x="2024744" y="3557543"/>
            <a:ext cx="20476029" cy="25853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5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TÍTULO DO TRABALHO  . . . . . . . . . . . . . . . . . . . . . . . . . . . . . . . . . . . . . . . . . . . . . . . .  . . . . . . . . . . . . . . . . . . . . . . . . . . . . . . . . . . . . . . . . . . . . . . . . . . . . . . . . . . . . . . . . . . .  . . . . . . . . . . . . . . . . . . . . . . . . . . . . . . . . . . . . . . . . . . . . .</a:t>
            </a:r>
            <a:endParaRPr b="1" sz="5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p15"/>
          <p:cNvSpPr txBox="1"/>
          <p:nvPr/>
        </p:nvSpPr>
        <p:spPr>
          <a:xfrm>
            <a:off x="2024743" y="2102551"/>
            <a:ext cx="4506686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#IRRDB AXXX</a:t>
            </a:r>
            <a:endParaRPr sz="4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15"/>
          <p:cNvSpPr/>
          <p:nvPr/>
        </p:nvSpPr>
        <p:spPr>
          <a:xfrm>
            <a:off x="24137508" y="4074141"/>
            <a:ext cx="6673815" cy="13849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 1 . . . . . . . . . . . . . . . . . . . . . . . . . . . . . 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 2 . . . . . . . . . . . . . . . . . . . . . . . . . . . . . .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 3 . . . . . . . . . . . . . . . . . . . . . . . . . . . . . .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22" name="Google Shape;122;p15"/>
          <p:cNvCxnSpPr/>
          <p:nvPr/>
        </p:nvCxnSpPr>
        <p:spPr>
          <a:xfrm flipH="1" rot="10800000">
            <a:off x="937793" y="6377877"/>
            <a:ext cx="30791808" cy="1"/>
          </a:xfrm>
          <a:prstGeom prst="straightConnector1">
            <a:avLst/>
          </a:prstGeom>
          <a:noFill/>
          <a:ln cap="flat" cmpd="sng" w="76200">
            <a:solidFill>
              <a:srgbClr val="25829F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23" name="Google Shape;123;p15"/>
          <p:cNvSpPr/>
          <p:nvPr/>
        </p:nvSpPr>
        <p:spPr>
          <a:xfrm>
            <a:off x="754992" y="32943044"/>
            <a:ext cx="7759560" cy="26776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 Nome da empresa ou instituição, e-mail do autor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– telefone do autor.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 Nome da empresa ou instituição, e-mail do autor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– telefone do autor.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Nome da empresa ou instituição, e-mail do autor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– telefone do autor</a:t>
            </a:r>
            <a:endParaRPr/>
          </a:p>
        </p:txBody>
      </p:sp>
      <p:sp>
        <p:nvSpPr>
          <p:cNvPr id="124" name="Google Shape;124;p15"/>
          <p:cNvSpPr/>
          <p:nvPr/>
        </p:nvSpPr>
        <p:spPr>
          <a:xfrm>
            <a:off x="10646231" y="33318488"/>
            <a:ext cx="3559629" cy="1926772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12700">
            <a:solidFill>
              <a:schemeClr val="accent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LOGO INSTITUCIONAL DA AFILIAÇÃO DO AUTOR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p15"/>
          <p:cNvSpPr/>
          <p:nvPr/>
        </p:nvSpPr>
        <p:spPr>
          <a:xfrm>
            <a:off x="15805747" y="33318488"/>
            <a:ext cx="3559629" cy="1926772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12700">
            <a:solidFill>
              <a:schemeClr val="accent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LOGO INSTITUCIONAL DA AFILIAÇÃO DO AUTOR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p15"/>
          <p:cNvSpPr/>
          <p:nvPr/>
        </p:nvSpPr>
        <p:spPr>
          <a:xfrm>
            <a:off x="20965266" y="33274081"/>
            <a:ext cx="3559629" cy="1926772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12700">
            <a:solidFill>
              <a:schemeClr val="accent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LOGO INSTITUCIONAL DA AFILIAÇÃO DO AUTOR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7" name="Google Shape;127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649002" y="33318488"/>
            <a:ext cx="5897801" cy="171478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8" name="Google Shape;128;p15"/>
          <p:cNvCxnSpPr/>
          <p:nvPr/>
        </p:nvCxnSpPr>
        <p:spPr>
          <a:xfrm flipH="1" rot="10800000">
            <a:off x="709193" y="32764833"/>
            <a:ext cx="30791808" cy="1"/>
          </a:xfrm>
          <a:prstGeom prst="straightConnector1">
            <a:avLst/>
          </a:prstGeom>
          <a:noFill/>
          <a:ln cap="flat" cmpd="sng" w="76200">
            <a:solidFill>
              <a:srgbClr val="25829F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29" name="Google Shape;129;p15"/>
          <p:cNvSpPr txBox="1"/>
          <p:nvPr/>
        </p:nvSpPr>
        <p:spPr>
          <a:xfrm>
            <a:off x="5943603" y="1820107"/>
            <a:ext cx="16099970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POSTER DE BOAS PRÁTICAS</a:t>
            </a:r>
            <a:endParaRPr/>
          </a:p>
        </p:txBody>
      </p:sp>
      <p:sp>
        <p:nvSpPr>
          <p:cNvPr id="130" name="Google Shape;130;p15"/>
          <p:cNvSpPr txBox="1"/>
          <p:nvPr/>
        </p:nvSpPr>
        <p:spPr>
          <a:xfrm>
            <a:off x="6640200" y="12292600"/>
            <a:ext cx="17497200" cy="993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000" u="sng">
                <a:latin typeface="Calibri"/>
                <a:ea typeface="Calibri"/>
                <a:cs typeface="Calibri"/>
                <a:sym typeface="Calibri"/>
              </a:rPr>
              <a:t>RECOMENDAÇÕES PARA OS PÔSTERES DE BOAS PRÁTICAS:</a:t>
            </a:r>
            <a:endParaRPr b="1" sz="3000" u="sng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000">
                <a:latin typeface="Calibri"/>
                <a:ea typeface="Calibri"/>
                <a:cs typeface="Calibri"/>
                <a:sym typeface="Calibri"/>
              </a:rPr>
              <a:t>Um bom pôster deve conter os seguintes itens: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000">
                <a:latin typeface="Calibri"/>
                <a:ea typeface="Calibri"/>
                <a:cs typeface="Calibri"/>
                <a:sym typeface="Calibri"/>
              </a:rPr>
              <a:t> 	- Descrição do problema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000">
                <a:latin typeface="Calibri"/>
                <a:ea typeface="Calibri"/>
                <a:cs typeface="Calibri"/>
                <a:sym typeface="Calibri"/>
              </a:rPr>
              <a:t> 	- Objetivos do trabalho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000">
                <a:latin typeface="Calibri"/>
                <a:ea typeface="Calibri"/>
                <a:cs typeface="Calibri"/>
                <a:sym typeface="Calibri"/>
              </a:rPr>
              <a:t> 	- Descrição da solução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000">
                <a:latin typeface="Calibri"/>
                <a:ea typeface="Calibri"/>
                <a:cs typeface="Calibri"/>
                <a:sym typeface="Calibri"/>
              </a:rPr>
              <a:t> 	- Resultados e discussão: ilustrada com tabelas, esquemas, figuras, gráficos, etc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000">
                <a:latin typeface="Calibri"/>
                <a:ea typeface="Calibri"/>
                <a:cs typeface="Calibri"/>
                <a:sym typeface="Calibri"/>
              </a:rPr>
              <a:t> 	- Conclusão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000">
                <a:latin typeface="Calibri"/>
                <a:ea typeface="Calibri"/>
                <a:cs typeface="Calibri"/>
                <a:sym typeface="Calibri"/>
              </a:rPr>
              <a:t> 	- Agradecimentos: utilizar logos das agências de fomento e instituições de ensino e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000">
                <a:latin typeface="Calibri"/>
                <a:ea typeface="Calibri"/>
                <a:cs typeface="Calibri"/>
                <a:sym typeface="Calibri"/>
              </a:rPr>
              <a:t>   	pesquisa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000">
                <a:latin typeface="Calibri"/>
                <a:ea typeface="Calibri"/>
                <a:cs typeface="Calibri"/>
                <a:sym typeface="Calibri"/>
              </a:rPr>
              <a:t>As figuras e imagens devem ter resolução entre 72 e 96dpi.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000">
                <a:latin typeface="Calibri"/>
                <a:ea typeface="Calibri"/>
                <a:cs typeface="Calibri"/>
                <a:sym typeface="Calibri"/>
              </a:rPr>
              <a:t>A fonte deve ser 20 no mínimo para assegurar boa leitura.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Tema do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